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5" r:id="rId3"/>
    <p:sldId id="257" r:id="rId4"/>
    <p:sldId id="260" r:id="rId5"/>
    <p:sldId id="263" r:id="rId6"/>
    <p:sldId id="264" r:id="rId7"/>
    <p:sldId id="266" r:id="rId8"/>
    <p:sldId id="267" r:id="rId9"/>
    <p:sldId id="259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0"/>
    <p:restoredTop sz="96327"/>
  </p:normalViewPr>
  <p:slideViewPr>
    <p:cSldViewPr snapToGrid="0" snapToObjects="1" showGuides="1">
      <p:cViewPr varScale="1">
        <p:scale>
          <a:sx n="78" d="100"/>
          <a:sy n="78" d="100"/>
        </p:scale>
        <p:origin x="7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2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52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3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3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9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5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3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1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ns.uniba.s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ns.uniba.sk/en/phd-study-programmes/" TargetMode="External"/><Relationship Id="rId2" Type="http://schemas.openxmlformats.org/officeDocument/2006/relationships/hyperlink" Target="https://fns.uniba.sk/en/study/phd/in-english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D3C7-A1A5-A0A2-C950-D2D8B941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863" y="1459874"/>
            <a:ext cx="6686549" cy="117019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Comenius University</a:t>
            </a:r>
            <a:br>
              <a:rPr lang="en-GB" sz="32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GB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Faculty of Natural Sciences</a:t>
            </a:r>
            <a:endParaRPr lang="sk-SK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1FE84-E7FB-FBF6-55F3-3F9D84EEA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90" y="2740231"/>
            <a:ext cx="8122722" cy="3221182"/>
          </a:xfrm>
        </p:spPr>
        <p:txBody>
          <a:bodyPr>
            <a:normAutofit fontScale="92500" lnSpcReduction="10000"/>
          </a:bodyPr>
          <a:lstStyle/>
          <a:p>
            <a:pPr marL="581025"/>
            <a:endParaRPr lang="en-GB" dirty="0">
              <a:latin typeface="Bookman Old Style" panose="02050604050505020204" pitchFamily="18" charset="0"/>
            </a:endParaRPr>
          </a:p>
          <a:p>
            <a:pPr marL="1423988" algn="r"/>
            <a:endParaRPr lang="en-GB" dirty="0">
              <a:latin typeface="Bookman Old Style" panose="02050604050505020204" pitchFamily="18" charset="0"/>
            </a:endParaRPr>
          </a:p>
          <a:p>
            <a:pPr marL="1423988" algn="r">
              <a:lnSpc>
                <a:spcPct val="120000"/>
              </a:lnSpc>
            </a:pPr>
            <a:r>
              <a:rPr lang="sk-SK" dirty="0" err="1">
                <a:latin typeface="Bookman Old Style" panose="02050604050505020204" pitchFamily="18" charset="0"/>
              </a:rPr>
              <a:t>Faculty</a:t>
            </a:r>
            <a:r>
              <a:rPr lang="sk-SK" dirty="0">
                <a:latin typeface="Bookman Old Style" panose="02050604050505020204" pitchFamily="18" charset="0"/>
              </a:rPr>
              <a:t> of </a:t>
            </a:r>
            <a:r>
              <a:rPr lang="sk-SK" dirty="0" err="1">
                <a:latin typeface="Bookman Old Style" panose="02050604050505020204" pitchFamily="18" charset="0"/>
              </a:rPr>
              <a:t>Natural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Sciences</a:t>
            </a:r>
            <a:endParaRPr lang="sk-SK" dirty="0">
              <a:latin typeface="Bookman Old Style" panose="02050604050505020204" pitchFamily="18" charset="0"/>
            </a:endParaRPr>
          </a:p>
          <a:p>
            <a:pPr marL="1423988" algn="r">
              <a:lnSpc>
                <a:spcPct val="120000"/>
              </a:lnSpc>
            </a:pPr>
            <a:r>
              <a:rPr lang="sk-SK" dirty="0" err="1">
                <a:latin typeface="Bookman Old Style" panose="02050604050505020204" pitchFamily="18" charset="0"/>
              </a:rPr>
              <a:t>Comenius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University</a:t>
            </a:r>
            <a:endParaRPr lang="sk-SK" dirty="0">
              <a:latin typeface="Bookman Old Style" panose="02050604050505020204" pitchFamily="18" charset="0"/>
            </a:endParaRPr>
          </a:p>
          <a:p>
            <a:pPr marL="1423988" algn="r">
              <a:lnSpc>
                <a:spcPct val="120000"/>
              </a:lnSpc>
            </a:pPr>
            <a:r>
              <a:rPr lang="en-GB" dirty="0" err="1">
                <a:latin typeface="Bookman Old Style" panose="02050604050505020204" pitchFamily="18" charset="0"/>
              </a:rPr>
              <a:t>Ilkovičova</a:t>
            </a:r>
            <a:r>
              <a:rPr lang="en-GB" dirty="0">
                <a:latin typeface="Bookman Old Style" panose="02050604050505020204" pitchFamily="18" charset="0"/>
              </a:rPr>
              <a:t> 6</a:t>
            </a:r>
            <a:r>
              <a:rPr lang="sk-SK" dirty="0">
                <a:latin typeface="Bookman Old Style" panose="02050604050505020204" pitchFamily="18" charset="0"/>
              </a:rPr>
              <a:t>, </a:t>
            </a:r>
            <a:r>
              <a:rPr lang="en-GB" dirty="0" err="1">
                <a:latin typeface="Bookman Old Style" panose="02050604050505020204" pitchFamily="18" charset="0"/>
              </a:rPr>
              <a:t>Mlynsk</a:t>
            </a:r>
            <a:r>
              <a:rPr lang="sk-SK" dirty="0">
                <a:latin typeface="Bookman Old Style" panose="02050604050505020204" pitchFamily="18" charset="0"/>
              </a:rPr>
              <a:t>á</a:t>
            </a:r>
            <a:r>
              <a:rPr lang="en-GB" dirty="0">
                <a:latin typeface="Bookman Old Style" panose="02050604050505020204" pitchFamily="18" charset="0"/>
              </a:rPr>
              <a:t> dolina</a:t>
            </a:r>
            <a:br>
              <a:rPr lang="en-GB" dirty="0">
                <a:latin typeface="Bookman Old Style" panose="02050604050505020204" pitchFamily="18" charset="0"/>
              </a:rPr>
            </a:br>
            <a:r>
              <a:rPr lang="en-GB" dirty="0">
                <a:latin typeface="Bookman Old Style" panose="02050604050505020204" pitchFamily="18" charset="0"/>
              </a:rPr>
              <a:t>842 15 Bratislava 4</a:t>
            </a:r>
            <a:br>
              <a:rPr lang="en-GB" dirty="0">
                <a:latin typeface="Bookman Old Style" panose="02050604050505020204" pitchFamily="18" charset="0"/>
              </a:rPr>
            </a:br>
            <a:r>
              <a:rPr lang="en-GB" dirty="0">
                <a:latin typeface="Bookman Old Style" panose="02050604050505020204" pitchFamily="18" charset="0"/>
              </a:rPr>
              <a:t>Slovakia </a:t>
            </a:r>
          </a:p>
          <a:p>
            <a:pPr marL="1423988" algn="r"/>
            <a:r>
              <a:rPr lang="en-GB" dirty="0">
                <a:latin typeface="Bookman Old Style" panose="02050604050505020204" pitchFamily="18" charset="0"/>
              </a:rPr>
              <a:t>Web: </a:t>
            </a:r>
            <a:r>
              <a:rPr lang="en-GB" dirty="0">
                <a:latin typeface="Bookman Old Style" panose="02050604050505020204" pitchFamily="18" charset="0"/>
                <a:hlinkClick r:id="rId2"/>
              </a:rPr>
              <a:t>www.fns.uniba.sk</a:t>
            </a:r>
            <a:r>
              <a:rPr lang="en-GB" dirty="0">
                <a:latin typeface="Bookman Old Style" panose="02050604050505020204" pitchFamily="18" charset="0"/>
              </a:rPr>
              <a:t>  </a:t>
            </a:r>
          </a:p>
          <a:p>
            <a:pPr algn="ctr"/>
            <a:r>
              <a:rPr lang="sk-SK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2292" name="Picture 4" descr="Logá fakúlt">
            <a:extLst>
              <a:ext uri="{FF2B5EF4-FFF2-40B4-BE49-F238E27FC236}">
                <a16:creationId xmlns:a16="http://schemas.microsoft.com/office/drawing/2014/main" id="{4151D5A3-8CBB-8639-F614-FF7D5A35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201612"/>
            <a:ext cx="4208463" cy="13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7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D449-7E15-D372-E536-D98E7AFE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68" y="624110"/>
            <a:ext cx="7172696" cy="1280890"/>
          </a:xfrm>
        </p:spPr>
        <p:txBody>
          <a:bodyPr>
            <a:normAutofit/>
          </a:bodyPr>
          <a:lstStyle/>
          <a:p>
            <a:r>
              <a:rPr lang="sk-SK" sz="2800" b="1" dirty="0">
                <a:latin typeface="Bookman Old Style" panose="02050604050505020204" pitchFamily="18" charset="0"/>
              </a:rPr>
              <a:t>Slovak </a:t>
            </a:r>
            <a:r>
              <a:rPr lang="sk-SK" sz="2800" b="1" dirty="0" err="1">
                <a:latin typeface="Bookman Old Style" panose="02050604050505020204" pitchFamily="18" charset="0"/>
              </a:rPr>
              <a:t>language</a:t>
            </a:r>
            <a:r>
              <a:rPr lang="sk-SK" sz="2800" b="1" dirty="0">
                <a:latin typeface="Bookman Old Style" panose="02050604050505020204" pitchFamily="18" charset="0"/>
              </a:rPr>
              <a:t> </a:t>
            </a:r>
            <a:r>
              <a:rPr lang="sk-SK" sz="2800" b="1" dirty="0" err="1">
                <a:latin typeface="Bookman Old Style" panose="02050604050505020204" pitchFamily="18" charset="0"/>
              </a:rPr>
              <a:t>course</a:t>
            </a:r>
            <a:r>
              <a:rPr lang="sk-SK" sz="2800" b="1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CAB45-6B3C-4E1E-9863-E53416F23410}"/>
              </a:ext>
            </a:extLst>
          </p:cNvPr>
          <p:cNvSpPr txBox="1"/>
          <p:nvPr/>
        </p:nvSpPr>
        <p:spPr>
          <a:xfrm>
            <a:off x="1555666" y="1285320"/>
            <a:ext cx="6888247" cy="32717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dirty="0">
                <a:latin typeface="Bookman Old Style" panose="02050604050505020204" pitchFamily="18" charset="0"/>
              </a:rPr>
              <a:t>A Slovak </a:t>
            </a:r>
            <a:r>
              <a:rPr lang="sk-SK" sz="2000" dirty="0" err="1">
                <a:latin typeface="Bookman Old Style" panose="02050604050505020204" pitchFamily="18" charset="0"/>
              </a:rPr>
              <a:t>language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course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for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beginners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for</a:t>
            </a:r>
            <a:r>
              <a:rPr lang="sk-SK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free</a:t>
            </a:r>
            <a:endParaRPr lang="sk-SK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000" dirty="0">
                <a:latin typeface="Bookman Old Style" panose="02050604050505020204" pitchFamily="18" charset="0"/>
              </a:rPr>
              <a:t>- </a:t>
            </a:r>
            <a:r>
              <a:rPr lang="sk-SK" sz="2000" dirty="0" err="1">
                <a:latin typeface="Bookman Old Style" panose="02050604050505020204" pitchFamily="18" charset="0"/>
              </a:rPr>
              <a:t>basic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vocabulary</a:t>
            </a:r>
            <a:r>
              <a:rPr lang="sk-SK" sz="2000" dirty="0">
                <a:latin typeface="Bookman Old Style" panose="02050604050505020204" pitchFamily="18" charset="0"/>
              </a:rPr>
              <a:t> and </a:t>
            </a:r>
            <a:r>
              <a:rPr lang="sk-SK" sz="2000" dirty="0" err="1">
                <a:latin typeface="Bookman Old Style" panose="02050604050505020204" pitchFamily="18" charset="0"/>
              </a:rPr>
              <a:t>grammar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reflects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real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life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situations</a:t>
            </a:r>
            <a:r>
              <a:rPr lang="sk-SK" sz="2000" dirty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2000" dirty="0" err="1">
                <a:latin typeface="Bookman Old Style" panose="02050604050505020204" pitchFamily="18" charset="0"/>
              </a:rPr>
              <a:t>Name</a:t>
            </a:r>
            <a:r>
              <a:rPr lang="sk-SK" sz="2000" dirty="0">
                <a:latin typeface="Bookman Old Style" panose="02050604050505020204" pitchFamily="18" charset="0"/>
              </a:rPr>
              <a:t> of </a:t>
            </a:r>
            <a:r>
              <a:rPr lang="sk-SK" sz="2000" dirty="0" err="1">
                <a:latin typeface="Bookman Old Style" panose="02050604050505020204" pitchFamily="18" charset="0"/>
              </a:rPr>
              <a:t>the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course</a:t>
            </a:r>
            <a:r>
              <a:rPr lang="sk-SK" sz="2000" dirty="0">
                <a:latin typeface="Bookman Old Style" panose="02050604050505020204" pitchFamily="18" charset="0"/>
              </a:rPr>
              <a:t>: Slovak </a:t>
            </a:r>
            <a:r>
              <a:rPr lang="sk-SK" sz="2000" dirty="0" err="1">
                <a:latin typeface="Bookman Old Style" panose="02050604050505020204" pitchFamily="18" charset="0"/>
              </a:rPr>
              <a:t>language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for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foreigner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students</a:t>
            </a:r>
            <a:endParaRPr lang="sk-SK" sz="20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000" dirty="0" err="1">
                <a:latin typeface="Bookman Old Style" panose="02050604050505020204" pitchFamily="18" charset="0"/>
              </a:rPr>
              <a:t>Length</a:t>
            </a:r>
            <a:r>
              <a:rPr lang="sk-SK" sz="2000" dirty="0">
                <a:latin typeface="Bookman Old Style" panose="02050604050505020204" pitchFamily="18" charset="0"/>
              </a:rPr>
              <a:t> of </a:t>
            </a:r>
            <a:r>
              <a:rPr lang="sk-SK" sz="2000" dirty="0" err="1">
                <a:latin typeface="Bookman Old Style" panose="02050604050505020204" pitchFamily="18" charset="0"/>
              </a:rPr>
              <a:t>the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course</a:t>
            </a:r>
            <a:r>
              <a:rPr lang="sk-SK" sz="2000" dirty="0">
                <a:latin typeface="Bookman Old Style" panose="02050604050505020204" pitchFamily="18" charset="0"/>
              </a:rPr>
              <a:t>: 1-4 </a:t>
            </a:r>
            <a:r>
              <a:rPr lang="sk-SK" sz="2000" dirty="0" err="1">
                <a:latin typeface="Bookman Old Style" panose="02050604050505020204" pitchFamily="18" charset="0"/>
              </a:rPr>
              <a:t>semesters</a:t>
            </a:r>
            <a:r>
              <a:rPr lang="sk-SK" sz="2000" dirty="0">
                <a:latin typeface="Bookman Old Style" panose="02050604050505020204" pitchFamily="18" charset="0"/>
              </a:rPr>
              <a:t>, </a:t>
            </a:r>
            <a:r>
              <a:rPr lang="sk-SK" sz="2000" dirty="0" err="1">
                <a:latin typeface="Bookman Old Style" panose="02050604050505020204" pitchFamily="18" charset="0"/>
              </a:rPr>
              <a:t>twice</a:t>
            </a:r>
            <a:r>
              <a:rPr lang="sk-SK" sz="2000" dirty="0">
                <a:latin typeface="Bookman Old Style" panose="02050604050505020204" pitchFamily="18" charset="0"/>
              </a:rPr>
              <a:t> a </a:t>
            </a:r>
            <a:r>
              <a:rPr lang="sk-SK" sz="2000" dirty="0" err="1">
                <a:latin typeface="Bookman Old Style" panose="02050604050505020204" pitchFamily="18" charset="0"/>
              </a:rPr>
              <a:t>week</a:t>
            </a:r>
            <a:r>
              <a:rPr lang="sk-SK" sz="2000" dirty="0">
                <a:latin typeface="Bookman Old Style" panose="02050604050505020204" pitchFamily="18" charset="0"/>
              </a:rPr>
              <a:t> </a:t>
            </a:r>
            <a:r>
              <a:rPr lang="sk-SK" sz="2000" dirty="0" err="1">
                <a:latin typeface="Bookman Old Style" panose="02050604050505020204" pitchFamily="18" charset="0"/>
              </a:rPr>
              <a:t>for</a:t>
            </a:r>
            <a:r>
              <a:rPr lang="sk-SK" sz="2000" dirty="0">
                <a:latin typeface="Bookman Old Style" panose="02050604050505020204" pitchFamily="18" charset="0"/>
              </a:rPr>
              <a:t> 60 </a:t>
            </a:r>
            <a:r>
              <a:rPr lang="sk-SK" sz="2000" dirty="0" err="1">
                <a:latin typeface="Bookman Old Style" panose="02050604050505020204" pitchFamily="18" charset="0"/>
              </a:rPr>
              <a:t>minutes</a:t>
            </a:r>
            <a:endParaRPr lang="sk-SK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6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6F8A-8F58-4549-E688-9C60BB30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3" y="324073"/>
            <a:ext cx="6589200" cy="933227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Accommodation for students of the Faculty of Sciences </a:t>
            </a:r>
            <a:endParaRPr lang="sk-SK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9EE1F-D481-3ADC-C6A4-5F24F42B5DB3}"/>
              </a:ext>
            </a:extLst>
          </p:cNvPr>
          <p:cNvSpPr txBox="1"/>
          <p:nvPr/>
        </p:nvSpPr>
        <p:spPr>
          <a:xfrm>
            <a:off x="1269506" y="1257300"/>
            <a:ext cx="7688755" cy="461575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</a:rPr>
              <a:t>There are two university hostels: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„</a:t>
            </a:r>
            <a:r>
              <a:rPr lang="en-GB" dirty="0" err="1">
                <a:latin typeface="Bookman Old Style" panose="02050604050505020204" pitchFamily="18" charset="0"/>
              </a:rPr>
              <a:t>Družba</a:t>
            </a:r>
            <a:r>
              <a:rPr lang="en-GB" dirty="0">
                <a:latin typeface="Bookman Old Style" panose="02050604050505020204" pitchFamily="18" charset="0"/>
              </a:rPr>
              <a:t>“ dorm</a:t>
            </a:r>
            <a:r>
              <a:rPr lang="sk-SK" dirty="0" err="1">
                <a:latin typeface="Bookman Old Style" panose="02050604050505020204" pitchFamily="18" charset="0"/>
              </a:rPr>
              <a:t>itory</a:t>
            </a:r>
            <a:r>
              <a:rPr lang="en-GB" dirty="0">
                <a:latin typeface="Bookman Old Style" panose="02050604050505020204" pitchFamily="18" charset="0"/>
              </a:rPr>
              <a:t> is located in the immediate vicinity of the faculty,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„Mlyny“ dorm</a:t>
            </a:r>
            <a:r>
              <a:rPr lang="sk-SK" dirty="0" err="1">
                <a:latin typeface="Bookman Old Style" panose="02050604050505020204" pitchFamily="18" charset="0"/>
              </a:rPr>
              <a:t>itory</a:t>
            </a:r>
            <a:r>
              <a:rPr lang="en-GB" dirty="0">
                <a:latin typeface="Bookman Old Style" panose="02050604050505020204" pitchFamily="18" charset="0"/>
              </a:rPr>
              <a:t> is about a 15 minutes walk from the faculty. </a:t>
            </a:r>
          </a:p>
          <a:p>
            <a:pPr>
              <a:lnSpc>
                <a:spcPct val="150000"/>
              </a:lnSpc>
            </a:pPr>
            <a:endParaRPr lang="en-GB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sk-SK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sk-SK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sk-SK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sk-SK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  <a:latin typeface="Bookman Old Style" panose="02050604050505020204" pitchFamily="18" charset="0"/>
              </a:rPr>
              <a:t>https://fns.uniba.sk/fileadmin/prif/phd/english/accommodation.pdf</a:t>
            </a:r>
          </a:p>
        </p:txBody>
      </p:sp>
      <p:pic>
        <p:nvPicPr>
          <p:cNvPr id="4" name="Picture 2" descr="Družba student's dormitory+hotel - Bratislava">
            <a:extLst>
              <a:ext uri="{FF2B5EF4-FFF2-40B4-BE49-F238E27FC236}">
                <a16:creationId xmlns:a16="http://schemas.microsoft.com/office/drawing/2014/main" id="{5033B744-DCC9-DD2F-5E6F-FC07B8E8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76" y="3001736"/>
            <a:ext cx="2964344" cy="20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ccommodation department">
            <a:extLst>
              <a:ext uri="{FF2B5EF4-FFF2-40B4-BE49-F238E27FC236}">
                <a16:creationId xmlns:a16="http://schemas.microsoft.com/office/drawing/2014/main" id="{9DC2652C-641C-0906-4F4D-74381819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56" y="3001735"/>
            <a:ext cx="3014255" cy="20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3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denica Bratislava: Dobré jedlo, zábava a ubytovanie - zaujimavosti,  recenzie, foto, ceny | dobrodruh.sk - cestovanie">
            <a:extLst>
              <a:ext uri="{FF2B5EF4-FFF2-40B4-BE49-F238E27FC236}">
                <a16:creationId xmlns:a16="http://schemas.microsoft.com/office/drawing/2014/main" id="{5D0AA5FC-489F-4571-BABC-3BCBE300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2" y="1950305"/>
            <a:ext cx="3935734" cy="22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odenica FMFI UK , Bratislava , Slovakia">
            <a:extLst>
              <a:ext uri="{FF2B5EF4-FFF2-40B4-BE49-F238E27FC236}">
                <a16:creationId xmlns:a16="http://schemas.microsoft.com/office/drawing/2014/main" id="{601A9FCC-98F3-1E10-2331-478E1490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0" y="1950305"/>
            <a:ext cx="3319639" cy="22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Katedra telesnej výchovy PRIF UK - Home | Facebook">
            <a:extLst>
              <a:ext uri="{FF2B5EF4-FFF2-40B4-BE49-F238E27FC236}">
                <a16:creationId xmlns:a16="http://schemas.microsoft.com/office/drawing/2014/main" id="{9ECAAC93-867A-8DDF-D067-1824C824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2" y="4566932"/>
            <a:ext cx="3935734" cy="22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Športový deň 2021">
            <a:extLst>
              <a:ext uri="{FF2B5EF4-FFF2-40B4-BE49-F238E27FC236}">
                <a16:creationId xmlns:a16="http://schemas.microsoft.com/office/drawing/2014/main" id="{653BE252-27F4-B9BE-101F-0E38C579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1" y="4566932"/>
            <a:ext cx="3319639" cy="22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635CE7-6932-9B2B-9FD5-807C21D6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943" y="170422"/>
            <a:ext cx="6589200" cy="162738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b="1" dirty="0" err="1">
                <a:latin typeface="Bookman Old Style" panose="02050604050505020204" pitchFamily="18" charset="0"/>
              </a:rPr>
              <a:t>Hope</a:t>
            </a:r>
            <a:r>
              <a:rPr lang="sk-SK" sz="2800" b="1" dirty="0">
                <a:latin typeface="Bookman Old Style" panose="02050604050505020204" pitchFamily="18" charset="0"/>
              </a:rPr>
              <a:t> to </a:t>
            </a:r>
            <a:r>
              <a:rPr lang="sk-SK" sz="2800" b="1" dirty="0" err="1">
                <a:latin typeface="Bookman Old Style" panose="02050604050505020204" pitchFamily="18" charset="0"/>
              </a:rPr>
              <a:t>see</a:t>
            </a:r>
            <a:r>
              <a:rPr lang="sk-SK" sz="2800" b="1" dirty="0">
                <a:latin typeface="Bookman Old Style" panose="02050604050505020204" pitchFamily="18" charset="0"/>
              </a:rPr>
              <a:t> </a:t>
            </a:r>
            <a:r>
              <a:rPr lang="sk-SK" sz="2800" b="1" dirty="0" err="1">
                <a:latin typeface="Bookman Old Style" panose="02050604050505020204" pitchFamily="18" charset="0"/>
              </a:rPr>
              <a:t>you</a:t>
            </a:r>
            <a:r>
              <a:rPr lang="sk-SK" sz="2800" b="1" dirty="0">
                <a:latin typeface="Bookman Old Style" panose="02050604050505020204" pitchFamily="18" charset="0"/>
              </a:rPr>
              <a:t> </a:t>
            </a:r>
            <a:r>
              <a:rPr lang="sk-SK" sz="2800" b="1" dirty="0" err="1">
                <a:latin typeface="Bookman Old Style" panose="02050604050505020204" pitchFamily="18" charset="0"/>
              </a:rPr>
              <a:t>soon</a:t>
            </a:r>
            <a:r>
              <a:rPr lang="sk-SK" sz="2800" b="1" dirty="0">
                <a:latin typeface="Bookman Old Style" panose="02050604050505020204" pitchFamily="18" charset="0"/>
              </a:rPr>
              <a:t> in Bratislava</a:t>
            </a:r>
            <a:br>
              <a:rPr lang="sk-SK" sz="2800" b="1" dirty="0">
                <a:latin typeface="Bookman Old Style" panose="02050604050505020204" pitchFamily="18" charset="0"/>
              </a:rPr>
            </a:br>
            <a:br>
              <a:rPr lang="sk-SK" sz="2800" b="1" dirty="0">
                <a:latin typeface="Bookman Old Style" panose="02050604050505020204" pitchFamily="18" charset="0"/>
              </a:rPr>
            </a:br>
            <a:r>
              <a:rPr lang="sk-SK" sz="1800" dirty="0">
                <a:latin typeface="Bookman Old Style" panose="02050604050505020204" pitchFamily="18" charset="0"/>
              </a:rPr>
              <a:t>In a </a:t>
            </a:r>
            <a:r>
              <a:rPr lang="sk-SK" sz="1800" dirty="0" err="1">
                <a:latin typeface="Bookman Old Style" panose="02050604050505020204" pitchFamily="18" charset="0"/>
              </a:rPr>
              <a:t>case</a:t>
            </a:r>
            <a:r>
              <a:rPr lang="sk-SK" sz="1800" dirty="0">
                <a:latin typeface="Bookman Old Style" panose="02050604050505020204" pitchFamily="18" charset="0"/>
              </a:rPr>
              <a:t> </a:t>
            </a:r>
            <a:r>
              <a:rPr lang="sk-SK" sz="1800" dirty="0" err="1">
                <a:latin typeface="Bookman Old Style" panose="02050604050505020204" pitchFamily="18" charset="0"/>
              </a:rPr>
              <a:t>you</a:t>
            </a:r>
            <a:r>
              <a:rPr lang="sk-SK" sz="1800" dirty="0">
                <a:latin typeface="Bookman Old Style" panose="02050604050505020204" pitchFamily="18" charset="0"/>
              </a:rPr>
              <a:t> </a:t>
            </a:r>
            <a:r>
              <a:rPr lang="sk-SK" sz="1800" dirty="0" err="1">
                <a:latin typeface="Bookman Old Style" panose="02050604050505020204" pitchFamily="18" charset="0"/>
              </a:rPr>
              <a:t>have</a:t>
            </a:r>
            <a:r>
              <a:rPr lang="sk-SK" sz="1800">
                <a:latin typeface="Bookman Old Style" panose="02050604050505020204" pitchFamily="18" charset="0"/>
              </a:rPr>
              <a:t> questions</a:t>
            </a:r>
            <a:r>
              <a:rPr lang="sk-SK" sz="1800" dirty="0">
                <a:latin typeface="Bookman Old Style" panose="02050604050505020204" pitchFamily="18" charset="0"/>
              </a:rPr>
              <a:t> </a:t>
            </a:r>
            <a:r>
              <a:rPr lang="sk-SK" sz="1800" dirty="0" err="1">
                <a:latin typeface="Bookman Old Style" panose="02050604050505020204" pitchFamily="18" charset="0"/>
              </a:rPr>
              <a:t>dont</a:t>
            </a:r>
            <a:r>
              <a:rPr lang="sk-SK" sz="1800" dirty="0">
                <a:latin typeface="Bookman Old Style" panose="02050604050505020204" pitchFamily="18" charset="0"/>
              </a:rPr>
              <a:t> </a:t>
            </a:r>
            <a:r>
              <a:rPr lang="sk-SK" sz="1800" dirty="0" err="1">
                <a:latin typeface="Bookman Old Style" panose="02050604050505020204" pitchFamily="18" charset="0"/>
              </a:rPr>
              <a:t>hesitate</a:t>
            </a:r>
            <a:r>
              <a:rPr lang="sk-SK" sz="1800" dirty="0">
                <a:latin typeface="Bookman Old Style" panose="02050604050505020204" pitchFamily="18" charset="0"/>
              </a:rPr>
              <a:t> to </a:t>
            </a:r>
            <a:r>
              <a:rPr lang="sk-SK" sz="1800" dirty="0" err="1">
                <a:latin typeface="Bookman Old Style" panose="02050604050505020204" pitchFamily="18" charset="0"/>
              </a:rPr>
              <a:t>contact</a:t>
            </a:r>
            <a:r>
              <a:rPr lang="sk-SK" sz="1800" dirty="0">
                <a:latin typeface="Bookman Old Style" panose="02050604050505020204" pitchFamily="18" charset="0"/>
              </a:rPr>
              <a:t> </a:t>
            </a:r>
            <a:r>
              <a:rPr lang="sk-SK" sz="1800" dirty="0" err="1">
                <a:latin typeface="Bookman Old Style" panose="02050604050505020204" pitchFamily="18" charset="0"/>
              </a:rPr>
              <a:t>us</a:t>
            </a:r>
            <a:br>
              <a:rPr lang="sk-SK" sz="1800" dirty="0">
                <a:latin typeface="Bookman Old Style" panose="02050604050505020204" pitchFamily="18" charset="0"/>
              </a:rPr>
            </a:br>
            <a:r>
              <a:rPr lang="sk-SK" sz="1800" dirty="0">
                <a:latin typeface="Bookman Old Style" panose="02050604050505020204" pitchFamily="18" charset="0"/>
              </a:rPr>
              <a:t>marianna.kovacova(at)uniba.sk</a:t>
            </a:r>
            <a:br>
              <a:rPr lang="sk-SK" sz="1800" dirty="0">
                <a:latin typeface="Bookman Old Style" panose="02050604050505020204" pitchFamily="18" charset="0"/>
              </a:rPr>
            </a:br>
            <a:br>
              <a:rPr lang="sk-SK" sz="2800" b="1" dirty="0">
                <a:latin typeface="Bookman Old Style" panose="02050604050505020204" pitchFamily="18" charset="0"/>
              </a:rPr>
            </a:br>
            <a:r>
              <a:rPr lang="sk-SK" sz="2800" b="1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88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Z pracovne dekana 2019">
            <a:extLst>
              <a:ext uri="{FF2B5EF4-FFF2-40B4-BE49-F238E27FC236}">
                <a16:creationId xmlns:a16="http://schemas.microsoft.com/office/drawing/2014/main" id="{F699C02F-D360-1592-6C85-017099E8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48" y="163100"/>
            <a:ext cx="4906516" cy="32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účasné problémy vo vyučovaní chémie XXII">
            <a:extLst>
              <a:ext uri="{FF2B5EF4-FFF2-40B4-BE49-F238E27FC236}">
                <a16:creationId xmlns:a16="http://schemas.microsoft.com/office/drawing/2014/main" id="{7281497E-025E-2604-5217-EFB3B7DC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1" y="125847"/>
            <a:ext cx="4004560" cy="26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kanom Prírodovedeckej fakulty UK bude prof. Peter Fedor">
            <a:extLst>
              <a:ext uri="{FF2B5EF4-FFF2-40B4-BE49-F238E27FC236}">
                <a16:creationId xmlns:a16="http://schemas.microsoft.com/office/drawing/2014/main" id="{797A92DE-9421-044F-FA35-2BC913AF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3894946"/>
            <a:ext cx="4015120" cy="26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kurzia Atlantik a Pyreneje">
            <a:extLst>
              <a:ext uri="{FF2B5EF4-FFF2-40B4-BE49-F238E27FC236}">
                <a16:creationId xmlns:a16="http://schemas.microsoft.com/office/drawing/2014/main" id="{51190B09-8F40-6979-873B-5794387F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79" y="3895106"/>
            <a:ext cx="3201012" cy="28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6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957544" y="83392"/>
            <a:ext cx="7228911" cy="627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Bookman Old Style" panose="02050604050505020204" pitchFamily="18" charset="0"/>
              </a:rPr>
              <a:t>Bachelor Study Programmes [</a:t>
            </a:r>
            <a:r>
              <a:rPr lang="en-GB" b="1" dirty="0" err="1">
                <a:latin typeface="Bookman Old Style" panose="02050604050505020204" pitchFamily="18" charset="0"/>
              </a:rPr>
              <a:t>Bc</a:t>
            </a:r>
            <a:r>
              <a:rPr lang="en-GB" b="1" dirty="0">
                <a:latin typeface="Bookman Old Style" panose="02050604050505020204" pitchFamily="18" charset="0"/>
              </a:rPr>
              <a:t>] </a:t>
            </a:r>
          </a:p>
          <a:p>
            <a:pPr>
              <a:lnSpc>
                <a:spcPct val="150000"/>
              </a:lnSpc>
            </a:pPr>
            <a:endParaRPr lang="en-GB" b="1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Duration: 3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Environmental Studies</a:t>
            </a:r>
            <a:r>
              <a:rPr lang="sk-SK" dirty="0">
                <a:latin typeface="Bookman Old Style" panose="02050604050505020204" pitchFamily="18" charset="0"/>
              </a:rPr>
              <a:t> (EN)</a:t>
            </a: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Biological Chemistry</a:t>
            </a:r>
            <a:r>
              <a:rPr lang="sk-SK" dirty="0">
                <a:latin typeface="Bookman Old Style" panose="02050604050505020204" pitchFamily="18" charset="0"/>
              </a:rPr>
              <a:t> (EN)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Biochemistry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sk-SK" dirty="0">
                <a:latin typeface="Bookman Old Style" panose="02050604050505020204" pitchFamily="18" charset="0"/>
              </a:rPr>
              <a:t>Chemistry; 3 or 4 </a:t>
            </a:r>
            <a:r>
              <a:rPr lang="sk-SK" dirty="0" err="1">
                <a:latin typeface="Bookman Old Style" panose="02050604050505020204" pitchFamily="18" charset="0"/>
              </a:rPr>
              <a:t>years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Biology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Systematic Biology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Medical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Biology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Environmental Science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Geography, Geoinformatics and Cartography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Economic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en-GB" dirty="0">
                <a:latin typeface="Bookman Old Style" panose="02050604050505020204" pitchFamily="18" charset="0"/>
              </a:rPr>
              <a:t>Geography</a:t>
            </a:r>
            <a:r>
              <a:rPr lang="sk-SK" dirty="0">
                <a:latin typeface="Bookman Old Style" panose="02050604050505020204" pitchFamily="18" charset="0"/>
              </a:rPr>
              <a:t>, </a:t>
            </a:r>
            <a:r>
              <a:rPr lang="sk-SK" dirty="0" err="1">
                <a:latin typeface="Bookman Old Style" panose="02050604050505020204" pitchFamily="18" charset="0"/>
              </a:rPr>
              <a:t>Social</a:t>
            </a:r>
            <a:r>
              <a:rPr lang="sk-SK" dirty="0">
                <a:latin typeface="Bookman Old Style" panose="02050604050505020204" pitchFamily="18" charset="0"/>
              </a:rPr>
              <a:t> and </a:t>
            </a:r>
            <a:r>
              <a:rPr lang="sk-SK" dirty="0" err="1">
                <a:latin typeface="Bookman Old Style" panose="02050604050505020204" pitchFamily="18" charset="0"/>
              </a:rPr>
              <a:t>political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geography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Geography and Demography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Geography, Regional Development and European Integration, 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Geology</a:t>
            </a:r>
            <a:r>
              <a:rPr lang="sk-SK" dirty="0">
                <a:latin typeface="Bookman Old Style" panose="02050604050505020204" pitchFamily="18" charset="0"/>
              </a:rPr>
              <a:t>;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Paleontology</a:t>
            </a:r>
            <a:r>
              <a:rPr lang="sk-SK" dirty="0">
                <a:latin typeface="Bookman Old Style" panose="020506040505050202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Education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D86A54-9844-1E05-7921-63158456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4339"/>
            <a:ext cx="3408218" cy="17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B6686-E377-5424-EBCF-7C8131EB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79" y="2150609"/>
            <a:ext cx="2112176" cy="18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9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1484526" y="196756"/>
            <a:ext cx="72289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Master Programmes [</a:t>
            </a:r>
            <a:r>
              <a:rPr lang="sk-SK" sz="2800" b="1" dirty="0" err="1">
                <a:latin typeface="Bookman Old Style" panose="02050604050505020204" pitchFamily="18" charset="0"/>
              </a:rPr>
              <a:t>MSc</a:t>
            </a:r>
            <a:r>
              <a:rPr lang="sk-SK" sz="2800" b="1" dirty="0">
                <a:latin typeface="Bookman Old Style" panose="02050604050505020204" pitchFamily="18" charset="0"/>
              </a:rPr>
              <a:t> = </a:t>
            </a:r>
            <a:r>
              <a:rPr lang="en-GB" sz="2800" b="1" dirty="0">
                <a:latin typeface="Bookman Old Style" panose="02050604050505020204" pitchFamily="18" charset="0"/>
              </a:rPr>
              <a:t>Mgr.]</a:t>
            </a:r>
            <a:endParaRPr lang="sk-SK" sz="2800" b="1" dirty="0">
              <a:latin typeface="Bookman Old Style" panose="02050604050505020204" pitchFamily="18" charset="0"/>
            </a:endParaRPr>
          </a:p>
          <a:p>
            <a:r>
              <a:rPr lang="sk-SK" sz="2800" b="1" dirty="0" err="1">
                <a:latin typeface="Bookman Old Style" panose="02050604050505020204" pitchFamily="18" charset="0"/>
              </a:rPr>
              <a:t>Biology</a:t>
            </a:r>
            <a:endParaRPr lang="en-GB" sz="28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Duration: 2years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9EC7492-0DBD-0D1A-FDCC-F5B8A423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36" y="824548"/>
            <a:ext cx="3746499" cy="24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FB97E65-7F96-5EAF-AACB-BC19E60920D2}"/>
              </a:ext>
            </a:extLst>
          </p:cNvPr>
          <p:cNvSpPr txBox="1"/>
          <p:nvPr/>
        </p:nvSpPr>
        <p:spPr>
          <a:xfrm>
            <a:off x="1451499" y="2684062"/>
            <a:ext cx="3688672" cy="378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>
                <a:latin typeface="Bookman Old Style" panose="02050604050505020204" pitchFamily="18" charset="0"/>
              </a:rPr>
              <a:t>Biology</a:t>
            </a:r>
            <a:endParaRPr lang="en-GB" sz="18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Botany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Plant Physiology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Animal Physiology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Genetics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Microbiology</a:t>
            </a:r>
            <a:r>
              <a:rPr lang="sk-SK" sz="1800" dirty="0">
                <a:latin typeface="Bookman Old Style" panose="02050604050505020204" pitchFamily="18" charset="0"/>
              </a:rPr>
              <a:t> and </a:t>
            </a:r>
            <a:r>
              <a:rPr lang="sk-SK" sz="1800" dirty="0" err="1">
                <a:latin typeface="Bookman Old Style" panose="02050604050505020204" pitchFamily="18" charset="0"/>
              </a:rPr>
              <a:t>Virology</a:t>
            </a:r>
            <a:endParaRPr lang="en-GB" sz="18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Molecular Biology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Zoology</a:t>
            </a:r>
            <a:endParaRPr lang="sk-SK" sz="18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>
                <a:latin typeface="Bookman Old Style" panose="02050604050505020204" pitchFamily="18" charset="0"/>
              </a:rPr>
              <a:t>Biotechnology</a:t>
            </a:r>
            <a:endParaRPr lang="en-GB" sz="18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5DCAF1-543A-7D98-4442-83C7B61A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37" y="3735367"/>
            <a:ext cx="37465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540155" y="1406558"/>
            <a:ext cx="543451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Master Programmes [Mgr.]</a:t>
            </a:r>
            <a:endParaRPr lang="sk-SK" sz="2800" b="1" dirty="0">
              <a:latin typeface="Bookman Old Style" panose="02050604050505020204" pitchFamily="18" charset="0"/>
            </a:endParaRPr>
          </a:p>
          <a:p>
            <a:r>
              <a:rPr lang="en-GB" sz="2800" b="1" dirty="0">
                <a:latin typeface="Bookman Old Style" panose="02050604050505020204" pitchFamily="18" charset="0"/>
              </a:rPr>
              <a:t>Chemistry</a:t>
            </a:r>
          </a:p>
          <a:p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Analytical </a:t>
            </a:r>
            <a:r>
              <a:rPr lang="en-GB" sz="2000" dirty="0">
                <a:latin typeface="Bookman Old Style" panose="02050604050505020204" pitchFamily="18" charset="0"/>
              </a:rPr>
              <a:t>Chemistry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Inorganic 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Biochemistry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Organic and Bioorganic 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Physical 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Nuclear Chemistry and Radioecology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Computational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F1C8E1-D997-CBB1-5D13-56566AA6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44" y="731399"/>
            <a:ext cx="3310165" cy="21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DB7F90-5E13-BFFB-241D-D6970403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48" y="4108419"/>
            <a:ext cx="3284961" cy="13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1436915" y="726620"/>
            <a:ext cx="722891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Master Programmes [Mgr.]</a:t>
            </a:r>
            <a:endParaRPr lang="sk-SK" sz="2800" b="1" dirty="0">
              <a:latin typeface="Bookman Old Style" panose="02050604050505020204" pitchFamily="18" charset="0"/>
            </a:endParaRPr>
          </a:p>
          <a:p>
            <a:r>
              <a:rPr lang="en-GB" sz="2800" b="1" dirty="0">
                <a:latin typeface="Bookman Old Style" panose="02050604050505020204" pitchFamily="18" charset="0"/>
              </a:rPr>
              <a:t>Environmental Science</a:t>
            </a:r>
          </a:p>
          <a:p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Environmental Geochemistry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Bookman Old Style" panose="02050604050505020204" pitchFamily="18" charset="0"/>
              </a:rPr>
              <a:t>Ecology</a:t>
            </a:r>
            <a:r>
              <a:rPr lang="sk-SK" dirty="0">
                <a:latin typeface="Bookman Old Style" panose="02050604050505020204" pitchFamily="18" charset="0"/>
              </a:rPr>
              <a:t> and </a:t>
            </a:r>
            <a:r>
              <a:rPr lang="sk-SK" dirty="0" err="1">
                <a:latin typeface="Bookman Old Style" panose="02050604050505020204" pitchFamily="18" charset="0"/>
              </a:rPr>
              <a:t>environment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protection</a:t>
            </a: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Soil </a:t>
            </a:r>
            <a:r>
              <a:rPr lang="sk-SK" dirty="0" err="1">
                <a:latin typeface="Bookman Old Style" panose="02050604050505020204" pitchFamily="18" charset="0"/>
              </a:rPr>
              <a:t>ecophysiology</a:t>
            </a: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D3599-4B8B-7581-32F5-7F03FAEE8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3" t="53743" r="9356"/>
          <a:stretch/>
        </p:blipFill>
        <p:spPr>
          <a:xfrm>
            <a:off x="1584664" y="4003829"/>
            <a:ext cx="5974672" cy="26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1341913" y="548490"/>
            <a:ext cx="7228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Master Programmes [Mgr.]</a:t>
            </a:r>
            <a:endParaRPr lang="sk-SK" sz="2800" b="1" dirty="0">
              <a:latin typeface="Bookman Old Style" panose="02050604050505020204" pitchFamily="18" charset="0"/>
            </a:endParaRPr>
          </a:p>
          <a:p>
            <a:r>
              <a:rPr lang="sk-SK" sz="2800" b="1" dirty="0" err="1">
                <a:latin typeface="Bookman Old Style" panose="02050604050505020204" pitchFamily="18" charset="0"/>
              </a:rPr>
              <a:t>Earth</a:t>
            </a:r>
            <a:r>
              <a:rPr lang="sk-SK" sz="2800" b="1" dirty="0">
                <a:latin typeface="Bookman Old Style" panose="02050604050505020204" pitchFamily="18" charset="0"/>
              </a:rPr>
              <a:t> </a:t>
            </a:r>
            <a:r>
              <a:rPr lang="sk-SK" sz="2800" b="1" dirty="0" err="1">
                <a:latin typeface="Bookman Old Style" panose="02050604050505020204" pitchFamily="18" charset="0"/>
              </a:rPr>
              <a:t>Sciences</a:t>
            </a:r>
            <a:r>
              <a:rPr lang="sk-SK" sz="2800" b="1" dirty="0">
                <a:latin typeface="Bookman Old Style" panose="02050604050505020204" pitchFamily="18" charset="0"/>
              </a:rPr>
              <a:t> (</a:t>
            </a:r>
            <a:r>
              <a:rPr lang="en-GB" sz="2800" b="1" dirty="0">
                <a:latin typeface="Bookman Old Style" panose="02050604050505020204" pitchFamily="18" charset="0"/>
              </a:rPr>
              <a:t>Geography</a:t>
            </a:r>
            <a:r>
              <a:rPr lang="sk-SK" sz="2800" b="1" dirty="0">
                <a:latin typeface="Bookman Old Style" panose="02050604050505020204" pitchFamily="18" charset="0"/>
              </a:rPr>
              <a:t>)</a:t>
            </a:r>
            <a:endParaRPr lang="en-GB" sz="2800" b="1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Physical Geography and </a:t>
            </a:r>
            <a:r>
              <a:rPr lang="sk-SK" dirty="0" err="1"/>
              <a:t>Geoinformatics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Human Geography and Demography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Regional Geography, Regional Development and European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591110-9244-3190-527D-9425CABD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59" y="3758046"/>
            <a:ext cx="374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7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1401289" y="405986"/>
            <a:ext cx="7396482" cy="326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Master Programmes [Mgr.] </a:t>
            </a:r>
            <a:endParaRPr lang="sk-SK" sz="2800" b="1" dirty="0">
              <a:latin typeface="Bookman Old Style" panose="02050604050505020204" pitchFamily="18" charset="0"/>
            </a:endParaRPr>
          </a:p>
          <a:p>
            <a:r>
              <a:rPr lang="sk-SK" sz="2800" b="1" dirty="0" err="1">
                <a:latin typeface="Bookman Old Style" panose="02050604050505020204" pitchFamily="18" charset="0"/>
              </a:rPr>
              <a:t>Earth</a:t>
            </a:r>
            <a:r>
              <a:rPr lang="sk-SK" sz="2800" b="1" dirty="0">
                <a:latin typeface="Bookman Old Style" panose="02050604050505020204" pitchFamily="18" charset="0"/>
              </a:rPr>
              <a:t> </a:t>
            </a:r>
            <a:r>
              <a:rPr lang="sk-SK" sz="2800" b="1" dirty="0" err="1">
                <a:latin typeface="Bookman Old Style" panose="02050604050505020204" pitchFamily="18" charset="0"/>
              </a:rPr>
              <a:t>Sciences</a:t>
            </a:r>
            <a:r>
              <a:rPr lang="sk-SK" sz="2800" b="1" dirty="0">
                <a:latin typeface="Bookman Old Style" panose="02050604050505020204" pitchFamily="18" charset="0"/>
              </a:rPr>
              <a:t> (</a:t>
            </a:r>
            <a:r>
              <a:rPr lang="en-GB" sz="2800" b="1" dirty="0">
                <a:latin typeface="Bookman Old Style" panose="02050604050505020204" pitchFamily="18" charset="0"/>
              </a:rPr>
              <a:t>Geology</a:t>
            </a:r>
            <a:r>
              <a:rPr lang="sk-SK" sz="2800" b="1" dirty="0">
                <a:latin typeface="Bookman Old Style" panose="02050604050505020204" pitchFamily="18" charset="0"/>
              </a:rPr>
              <a:t>)</a:t>
            </a:r>
            <a:endParaRPr lang="en-GB" sz="2800" b="1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Applied Geophysics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Bookman Old Style" panose="02050604050505020204" pitchFamily="18" charset="0"/>
              </a:rPr>
              <a:t>Engeneering</a:t>
            </a:r>
            <a:r>
              <a:rPr lang="en-GB" dirty="0">
                <a:latin typeface="Bookman Old Style" panose="02050604050505020204" pitchFamily="18" charset="0"/>
              </a:rPr>
              <a:t> Geology and Hydrogeology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Mineralogy, Petrology and Economic Geology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Bookman Old Style" panose="02050604050505020204" pitchFamily="18" charset="0"/>
              </a:rPr>
              <a:t>Paleontology</a:t>
            </a: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Bookman Old Style" panose="02050604050505020204" pitchFamily="18" charset="0"/>
              </a:rPr>
              <a:t>Dynamic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Geology</a:t>
            </a: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5ED1A01-FDD9-6565-577E-757CF8FC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522519"/>
            <a:ext cx="3746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87EFF3F-2AFF-2EC9-5CA5-34F04690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42" y="4220854"/>
            <a:ext cx="37465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9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2A05-334B-03A4-3DB7-4F5ABE3A0EEF}"/>
              </a:ext>
            </a:extLst>
          </p:cNvPr>
          <p:cNvSpPr txBox="1"/>
          <p:nvPr/>
        </p:nvSpPr>
        <p:spPr>
          <a:xfrm>
            <a:off x="1413164" y="661307"/>
            <a:ext cx="730332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PhD. Programmes</a:t>
            </a:r>
            <a:endParaRPr lang="en-GB" sz="2800" b="1" dirty="0">
              <a:latin typeface="Bookman Old Style" panose="02050604050505020204" pitchFamily="18" charset="0"/>
            </a:endParaRPr>
          </a:p>
          <a:p>
            <a:r>
              <a:rPr lang="en-GB" dirty="0">
                <a:latin typeface="Bookman Old Style" panose="02050604050505020204" pitchFamily="18" charset="0"/>
              </a:rPr>
              <a:t>PhD program</a:t>
            </a:r>
            <a:r>
              <a:rPr lang="sk-SK" dirty="0" err="1">
                <a:latin typeface="Bookman Old Style" panose="02050604050505020204" pitchFamily="18" charset="0"/>
              </a:rPr>
              <a:t>mes</a:t>
            </a:r>
            <a:r>
              <a:rPr lang="sk-SK" dirty="0">
                <a:latin typeface="Bookman Old Style" panose="02050604050505020204" pitchFamily="18" charset="0"/>
              </a:rPr>
              <a:t> are</a:t>
            </a:r>
            <a:r>
              <a:rPr lang="en-GB" dirty="0">
                <a:latin typeface="Bookman Old Style" panose="02050604050505020204" pitchFamily="18" charset="0"/>
              </a:rPr>
              <a:t> provided in both Slovak and English language. Graduates obtain Doctor of Philosophy degree</a:t>
            </a:r>
            <a:r>
              <a:rPr lang="sk-SK" dirty="0">
                <a:latin typeface="Bookman Old Style" panose="02050604050505020204" pitchFamily="18" charset="0"/>
              </a:rPr>
              <a:t> (</a:t>
            </a:r>
            <a:r>
              <a:rPr lang="en-GB" dirty="0">
                <a:latin typeface="Bookman Old Style" panose="02050604050505020204" pitchFamily="18" charset="0"/>
              </a:rPr>
              <a:t>PhD.</a:t>
            </a:r>
            <a:r>
              <a:rPr lang="sk-SK" dirty="0">
                <a:latin typeface="Bookman Old Style" panose="02050604050505020204" pitchFamily="18" charset="0"/>
              </a:rPr>
              <a:t>)</a:t>
            </a:r>
          </a:p>
          <a:p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Chemistry</a:t>
            </a:r>
            <a:r>
              <a:rPr lang="sk-SK" dirty="0">
                <a:latin typeface="Bookman Old Style" panose="02050604050505020204" pitchFamily="18" charset="0"/>
              </a:rPr>
              <a:t> – 7 study </a:t>
            </a:r>
            <a:r>
              <a:rPr lang="sk-SK" dirty="0" err="1">
                <a:latin typeface="Bookman Old Style" panose="02050604050505020204" pitchFamily="18" charset="0"/>
              </a:rPr>
              <a:t>programmes</a:t>
            </a: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>
                <a:latin typeface="Bookman Old Style" panose="02050604050505020204" pitchFamily="18" charset="0"/>
              </a:rPr>
              <a:t>Geology</a:t>
            </a:r>
            <a:r>
              <a:rPr lang="sk-SK" dirty="0">
                <a:latin typeface="Bookman Old Style" panose="02050604050505020204" pitchFamily="18" charset="0"/>
              </a:rPr>
              <a:t> – 6 study </a:t>
            </a:r>
            <a:r>
              <a:rPr lang="sk-SK" dirty="0" err="1">
                <a:latin typeface="Bookman Old Style" panose="02050604050505020204" pitchFamily="18" charset="0"/>
              </a:rPr>
              <a:t>programmes</a:t>
            </a: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>
                <a:latin typeface="Bookman Old Style" panose="02050604050505020204" pitchFamily="18" charset="0"/>
              </a:rPr>
              <a:t>Geography</a:t>
            </a:r>
            <a:r>
              <a:rPr lang="sk-SK" dirty="0">
                <a:latin typeface="Bookman Old Style" panose="02050604050505020204" pitchFamily="18" charset="0"/>
              </a:rPr>
              <a:t> – 3 study </a:t>
            </a:r>
            <a:r>
              <a:rPr lang="sk-SK" dirty="0" err="1">
                <a:latin typeface="Bookman Old Style" panose="02050604050505020204" pitchFamily="18" charset="0"/>
              </a:rPr>
              <a:t>programmes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Bookman Old Style" panose="02050604050505020204" pitchFamily="18" charset="0"/>
              </a:rPr>
              <a:t>Biolog</a:t>
            </a:r>
            <a:r>
              <a:rPr lang="sk-SK" dirty="0" err="1">
                <a:latin typeface="Bookman Old Style" panose="02050604050505020204" pitchFamily="18" charset="0"/>
              </a:rPr>
              <a:t>ical</a:t>
            </a:r>
            <a:r>
              <a:rPr lang="sk-SK" dirty="0">
                <a:latin typeface="Bookman Old Style" panose="02050604050505020204" pitchFamily="18" charset="0"/>
              </a:rPr>
              <a:t> </a:t>
            </a:r>
            <a:r>
              <a:rPr lang="sk-SK" dirty="0" err="1">
                <a:latin typeface="Bookman Old Style" panose="02050604050505020204" pitchFamily="18" charset="0"/>
              </a:rPr>
              <a:t>Sciences</a:t>
            </a:r>
            <a:r>
              <a:rPr lang="sk-SK" dirty="0">
                <a:latin typeface="Bookman Old Style" panose="02050604050505020204" pitchFamily="18" charset="0"/>
              </a:rPr>
              <a:t> – 8 study </a:t>
            </a:r>
            <a:r>
              <a:rPr lang="sk-SK" dirty="0" err="1">
                <a:latin typeface="Bookman Old Style" panose="02050604050505020204" pitchFamily="18" charset="0"/>
              </a:rPr>
              <a:t>programmes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Ecological and Environmental Sciences </a:t>
            </a:r>
            <a:r>
              <a:rPr lang="sk-SK" dirty="0">
                <a:latin typeface="Bookman Old Style" panose="02050604050505020204" pitchFamily="18" charset="0"/>
              </a:rPr>
              <a:t>– 3 study </a:t>
            </a:r>
            <a:r>
              <a:rPr lang="sk-SK" dirty="0" err="1">
                <a:latin typeface="Bookman Old Style" panose="02050604050505020204" pitchFamily="18" charset="0"/>
              </a:rPr>
              <a:t>programmes</a:t>
            </a:r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Biotechnology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Bookman Old Style" panose="02050604050505020204" pitchFamily="18" charset="0"/>
              </a:rPr>
              <a:t>Science Education – 2 study </a:t>
            </a:r>
            <a:r>
              <a:rPr lang="sk-SK">
                <a:latin typeface="Bookman Old Style" panose="02050604050505020204" pitchFamily="18" charset="0"/>
              </a:rPr>
              <a:t>programmes</a:t>
            </a:r>
            <a:endParaRPr lang="sk-SK" dirty="0">
              <a:latin typeface="Bookman Old Style" panose="02050604050505020204" pitchFamily="18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</a:rPr>
              <a:t>Detailed information: </a:t>
            </a:r>
          </a:p>
          <a:p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https://fns.uniba.sk/en/phd-study-programmes/</a:t>
            </a:r>
            <a:endParaRPr lang="sk-SK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sk-SK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Application</a:t>
            </a:r>
            <a:r>
              <a:rPr lang="sk-SK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period</a:t>
            </a:r>
            <a:r>
              <a:rPr lang="sk-SK" dirty="0">
                <a:solidFill>
                  <a:srgbClr val="FF0000"/>
                </a:solidFill>
                <a:latin typeface="Bookman Old Style" panose="02050604050505020204" pitchFamily="18" charset="0"/>
              </a:rPr>
              <a:t> –15.11.2024, </a:t>
            </a:r>
            <a:r>
              <a:rPr lang="sk-SK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beginning</a:t>
            </a:r>
            <a:r>
              <a:rPr lang="sk-SK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from</a:t>
            </a:r>
            <a:r>
              <a:rPr lang="sk-SK" dirty="0">
                <a:solidFill>
                  <a:srgbClr val="FF0000"/>
                </a:solidFill>
                <a:latin typeface="Bookman Old Style" panose="02050604050505020204" pitchFamily="18" charset="0"/>
              </a:rPr>
              <a:t> 1.2.2025</a:t>
            </a:r>
            <a:endParaRPr lang="en-GB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  <a:p>
            <a:r>
              <a:rPr lang="en-GB" dirty="0">
                <a:latin typeface="Bookman Old Style" panose="02050604050505020204" pitchFamily="18" charset="0"/>
              </a:rPr>
              <a:t> </a:t>
            </a:r>
          </a:p>
          <a:p>
            <a:endParaRPr lang="sk-SK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77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2867</TotalTime>
  <Words>447</Words>
  <Application>Microsoft Office PowerPoint</Application>
  <PresentationFormat>Prezentácia na obrazovke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Century Gothic</vt:lpstr>
      <vt:lpstr>Wingdings 3</vt:lpstr>
      <vt:lpstr>Wisp</vt:lpstr>
      <vt:lpstr>Comenius University The Faculty of Natural Sciences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Slovak language course </vt:lpstr>
      <vt:lpstr>Accommodation for students of the Faculty of Sciences </vt:lpstr>
      <vt:lpstr>Hope to see you soon in Bratislava  In a case you have questions dont hesitate to contact us marianna.kovacova(at)uniba.sk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program Comenius University The Faculty of Natural Sciences</dc:title>
  <dc:creator>Ivan C.</dc:creator>
  <cp:lastModifiedBy>Beata Brestenska</cp:lastModifiedBy>
  <cp:revision>16</cp:revision>
  <dcterms:created xsi:type="dcterms:W3CDTF">2022-05-04T11:44:26Z</dcterms:created>
  <dcterms:modified xsi:type="dcterms:W3CDTF">2024-09-27T09:11:09Z</dcterms:modified>
</cp:coreProperties>
</file>